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6" r:id="rId3"/>
    <p:sldId id="307" r:id="rId4"/>
    <p:sldId id="303" r:id="rId5"/>
    <p:sldId id="299" r:id="rId6"/>
    <p:sldId id="301" r:id="rId7"/>
    <p:sldId id="302" r:id="rId8"/>
    <p:sldId id="308" r:id="rId9"/>
    <p:sldId id="315" r:id="rId10"/>
    <p:sldId id="313" r:id="rId11"/>
    <p:sldId id="314" r:id="rId12"/>
    <p:sldId id="309" r:id="rId13"/>
    <p:sldId id="316" r:id="rId14"/>
    <p:sldId id="310" r:id="rId15"/>
    <p:sldId id="318" r:id="rId16"/>
    <p:sldId id="319" r:id="rId17"/>
    <p:sldId id="31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CBE1"/>
    <a:srgbClr val="E7E6E6"/>
    <a:srgbClr val="000003"/>
    <a:srgbClr val="CBD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80" autoAdjust="0"/>
    <p:restoredTop sz="86364" autoAdjust="0"/>
  </p:normalViewPr>
  <p:slideViewPr>
    <p:cSldViewPr snapToGrid="0">
      <p:cViewPr varScale="1">
        <p:scale>
          <a:sx n="83" d="100"/>
          <a:sy n="83" d="100"/>
        </p:scale>
        <p:origin x="10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40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80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94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13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53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33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46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31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53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94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39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63F57-0F9A-4BFC-AC0E-06E7BD0C7474}" type="datetimeFigureOut">
              <a:rPr lang="zh-CN" altLang="en-US" smtClean="0"/>
              <a:t>2018/4/21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37E1A-E79C-45A8-85E1-611B791457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9044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687033" y="2039662"/>
            <a:ext cx="82635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遗失物管家？</a:t>
            </a:r>
            <a:endParaRPr lang="zh-CN" altLang="en-US" sz="88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22604" y="4900784"/>
            <a:ext cx="2643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冯存光 杨庆龙 杨凯欣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77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02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拾</a:t>
            </a:r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物流程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圆角矩形 2"/>
          <p:cNvSpPr/>
          <p:nvPr/>
        </p:nvSpPr>
        <p:spPr>
          <a:xfrm>
            <a:off x="745985" y="3135085"/>
            <a:ext cx="2259106" cy="1175658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选择遗失物种类</a:t>
            </a:r>
            <a:endParaRPr lang="zh-CN" altLang="en-US" sz="2000" dirty="0"/>
          </a:p>
        </p:txBody>
      </p:sp>
      <p:sp>
        <p:nvSpPr>
          <p:cNvPr id="9" name="圆角矩形 8"/>
          <p:cNvSpPr/>
          <p:nvPr/>
        </p:nvSpPr>
        <p:spPr>
          <a:xfrm>
            <a:off x="3587164" y="1735311"/>
            <a:ext cx="2259106" cy="1175658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拍摄证件照片</a:t>
            </a:r>
            <a:endParaRPr lang="zh-CN" altLang="en-US" sz="2000" dirty="0"/>
          </a:p>
        </p:txBody>
      </p:sp>
      <p:sp>
        <p:nvSpPr>
          <p:cNvPr id="11" name="圆角矩形 10"/>
          <p:cNvSpPr/>
          <p:nvPr/>
        </p:nvSpPr>
        <p:spPr>
          <a:xfrm>
            <a:off x="3587164" y="4677015"/>
            <a:ext cx="2259106" cy="1175658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拍摄商品照片</a:t>
            </a:r>
            <a:endParaRPr lang="zh-CN" altLang="en-US" sz="2000" dirty="0"/>
          </a:p>
        </p:txBody>
      </p:sp>
      <p:sp>
        <p:nvSpPr>
          <p:cNvPr id="12" name="圆角矩形 11"/>
          <p:cNvSpPr/>
          <p:nvPr/>
        </p:nvSpPr>
        <p:spPr>
          <a:xfrm>
            <a:off x="6736337" y="1735311"/>
            <a:ext cx="2259106" cy="1175658"/>
          </a:xfrm>
          <a:prstGeom prst="roundRect">
            <a:avLst/>
          </a:prstGeom>
          <a:solidFill>
            <a:schemeClr val="tx2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</a:rPr>
              <a:t>识别证件内容</a:t>
            </a:r>
            <a:endParaRPr lang="en-US" altLang="zh-CN" sz="2000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 smtClean="0">
                <a:solidFill>
                  <a:schemeClr val="tx1"/>
                </a:solidFill>
              </a:rPr>
              <a:t>关键信息打码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736337" y="4677015"/>
            <a:ext cx="2259106" cy="1175658"/>
          </a:xfrm>
          <a:prstGeom prst="roundRect">
            <a:avLst/>
          </a:prstGeom>
          <a:solidFill>
            <a:schemeClr val="tx2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</a:rPr>
              <a:t>使用百度识图</a:t>
            </a:r>
            <a:r>
              <a:rPr lang="en-US" altLang="zh-CN" sz="2000" dirty="0" smtClean="0">
                <a:solidFill>
                  <a:schemeClr val="tx1"/>
                </a:solidFill>
              </a:rPr>
              <a:t>API</a:t>
            </a:r>
          </a:p>
          <a:p>
            <a:pPr algn="ctr"/>
            <a:r>
              <a:rPr lang="zh-CN" altLang="en-US" sz="2000" dirty="0" smtClean="0">
                <a:solidFill>
                  <a:schemeClr val="tx1"/>
                </a:solidFill>
              </a:rPr>
              <a:t>获取商品信息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9532045" y="3135085"/>
            <a:ext cx="2259106" cy="1175658"/>
          </a:xfrm>
          <a:prstGeom prst="roundRect">
            <a:avLst/>
          </a:prstGeom>
          <a:solidFill>
            <a:schemeClr val="tx2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</a:rPr>
              <a:t>将失物信息上传至服务器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cxnSp>
        <p:nvCxnSpPr>
          <p:cNvPr id="7" name="直接箭头连接符 6"/>
          <p:cNvCxnSpPr>
            <a:stCxn id="3" idx="0"/>
            <a:endCxn id="9" idx="1"/>
          </p:cNvCxnSpPr>
          <p:nvPr/>
        </p:nvCxnSpPr>
        <p:spPr>
          <a:xfrm flipV="1">
            <a:off x="1875538" y="2323140"/>
            <a:ext cx="1711626" cy="81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3" idx="2"/>
            <a:endCxn id="11" idx="1"/>
          </p:cNvCxnSpPr>
          <p:nvPr/>
        </p:nvCxnSpPr>
        <p:spPr>
          <a:xfrm>
            <a:off x="1875538" y="4310743"/>
            <a:ext cx="1711626" cy="95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1" idx="3"/>
            <a:endCxn id="13" idx="1"/>
          </p:cNvCxnSpPr>
          <p:nvPr/>
        </p:nvCxnSpPr>
        <p:spPr>
          <a:xfrm>
            <a:off x="5846270" y="5264844"/>
            <a:ext cx="8900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13" idx="3"/>
            <a:endCxn id="14" idx="2"/>
          </p:cNvCxnSpPr>
          <p:nvPr/>
        </p:nvCxnSpPr>
        <p:spPr>
          <a:xfrm flipV="1">
            <a:off x="8995443" y="4310743"/>
            <a:ext cx="1666155" cy="95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9" idx="3"/>
            <a:endCxn id="12" idx="1"/>
          </p:cNvCxnSpPr>
          <p:nvPr/>
        </p:nvCxnSpPr>
        <p:spPr>
          <a:xfrm>
            <a:off x="5846270" y="2323140"/>
            <a:ext cx="8900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2" idx="3"/>
            <a:endCxn id="14" idx="0"/>
          </p:cNvCxnSpPr>
          <p:nvPr/>
        </p:nvCxnSpPr>
        <p:spPr>
          <a:xfrm>
            <a:off x="8995443" y="2323140"/>
            <a:ext cx="1666155" cy="81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143845" y="23918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证件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2057501" y="4787793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商品</a:t>
            </a:r>
          </a:p>
        </p:txBody>
      </p:sp>
      <p:sp>
        <p:nvSpPr>
          <p:cNvPr id="32" name="圆角矩形 31"/>
          <p:cNvSpPr/>
          <p:nvPr/>
        </p:nvSpPr>
        <p:spPr>
          <a:xfrm>
            <a:off x="5529944" y="3135085"/>
            <a:ext cx="2259106" cy="1175658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/>
              <a:t>存放失物</a:t>
            </a:r>
            <a:endParaRPr lang="zh-CN" altLang="en-US" sz="2000" dirty="0"/>
          </a:p>
        </p:txBody>
      </p:sp>
      <p:cxnSp>
        <p:nvCxnSpPr>
          <p:cNvPr id="35" name="直接箭头连接符 34"/>
          <p:cNvCxnSpPr>
            <a:stCxn id="9" idx="2"/>
            <a:endCxn id="32" idx="1"/>
          </p:cNvCxnSpPr>
          <p:nvPr/>
        </p:nvCxnSpPr>
        <p:spPr>
          <a:xfrm>
            <a:off x="4716717" y="2910969"/>
            <a:ext cx="813227" cy="811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11" idx="0"/>
            <a:endCxn id="32" idx="1"/>
          </p:cNvCxnSpPr>
          <p:nvPr/>
        </p:nvCxnSpPr>
        <p:spPr>
          <a:xfrm flipV="1">
            <a:off x="4716717" y="3722914"/>
            <a:ext cx="813227" cy="95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37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02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取物流程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1091219" y="3834587"/>
            <a:ext cx="2081920" cy="1083449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在线搜索失物</a:t>
            </a:r>
            <a:endParaRPr lang="zh-CN" altLang="en-US" sz="2000" dirty="0"/>
          </a:p>
        </p:txBody>
      </p:sp>
      <p:sp>
        <p:nvSpPr>
          <p:cNvPr id="25" name="圆角矩形 24"/>
          <p:cNvSpPr/>
          <p:nvPr/>
        </p:nvSpPr>
        <p:spPr>
          <a:xfrm>
            <a:off x="2788937" y="2445823"/>
            <a:ext cx="2443890" cy="1083449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补全</a:t>
            </a:r>
            <a:r>
              <a:rPr lang="zh-CN" altLang="en-US" sz="2000" dirty="0" smtClean="0"/>
              <a:t>证件打码信息</a:t>
            </a:r>
            <a:endParaRPr lang="zh-CN" altLang="en-US" sz="2000" dirty="0"/>
          </a:p>
        </p:txBody>
      </p:sp>
      <p:sp>
        <p:nvSpPr>
          <p:cNvPr id="28" name="圆角矩形 27"/>
          <p:cNvSpPr/>
          <p:nvPr/>
        </p:nvSpPr>
        <p:spPr>
          <a:xfrm>
            <a:off x="4741049" y="3834585"/>
            <a:ext cx="2081920" cy="1083449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获得领取码</a:t>
            </a:r>
            <a:endParaRPr lang="zh-CN" altLang="en-US" sz="2000" dirty="0"/>
          </a:p>
        </p:txBody>
      </p:sp>
      <p:cxnSp>
        <p:nvCxnSpPr>
          <p:cNvPr id="4" name="直接箭头连接符 3"/>
          <p:cNvCxnSpPr>
            <a:stCxn id="18" idx="0"/>
            <a:endCxn id="25" idx="1"/>
          </p:cNvCxnSpPr>
          <p:nvPr/>
        </p:nvCxnSpPr>
        <p:spPr>
          <a:xfrm flipV="1">
            <a:off x="2132179" y="2987548"/>
            <a:ext cx="656758" cy="847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18" idx="3"/>
            <a:endCxn id="28" idx="1"/>
          </p:cNvCxnSpPr>
          <p:nvPr/>
        </p:nvCxnSpPr>
        <p:spPr>
          <a:xfrm flipV="1">
            <a:off x="3173139" y="4376310"/>
            <a:ext cx="156791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25" idx="3"/>
            <a:endCxn id="28" idx="0"/>
          </p:cNvCxnSpPr>
          <p:nvPr/>
        </p:nvCxnSpPr>
        <p:spPr>
          <a:xfrm>
            <a:off x="5232827" y="2987548"/>
            <a:ext cx="549182" cy="847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7349919" y="3834583"/>
            <a:ext cx="2081920" cy="1083449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留下身份信息</a:t>
            </a:r>
            <a:endParaRPr lang="zh-CN" altLang="en-US" sz="2000" dirty="0"/>
          </a:p>
        </p:txBody>
      </p:sp>
      <p:sp>
        <p:nvSpPr>
          <p:cNvPr id="40" name="圆角矩形 39"/>
          <p:cNvSpPr/>
          <p:nvPr/>
        </p:nvSpPr>
        <p:spPr>
          <a:xfrm>
            <a:off x="9871422" y="3834583"/>
            <a:ext cx="2081920" cy="1083449"/>
          </a:xfrm>
          <a:prstGeom prst="round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/>
              <a:t>领取物品</a:t>
            </a:r>
            <a:endParaRPr lang="zh-CN" altLang="en-US" sz="2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1839645" y="3180233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证件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3578542" y="441634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商品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5407197" y="318023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补全通过</a:t>
            </a:r>
          </a:p>
        </p:txBody>
      </p:sp>
      <p:cxnSp>
        <p:nvCxnSpPr>
          <p:cNvPr id="44" name="直接箭头连接符 43"/>
          <p:cNvCxnSpPr>
            <a:stCxn id="28" idx="3"/>
            <a:endCxn id="33" idx="1"/>
          </p:cNvCxnSpPr>
          <p:nvPr/>
        </p:nvCxnSpPr>
        <p:spPr>
          <a:xfrm flipV="1">
            <a:off x="6822969" y="4376308"/>
            <a:ext cx="52695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33" idx="3"/>
            <a:endCxn id="40" idx="1"/>
          </p:cNvCxnSpPr>
          <p:nvPr/>
        </p:nvCxnSpPr>
        <p:spPr>
          <a:xfrm>
            <a:off x="9431839" y="4376308"/>
            <a:ext cx="4395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53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88132" y="2290439"/>
            <a:ext cx="1615736" cy="559293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 smtClean="0"/>
              <a:t>PART.03</a:t>
            </a:r>
            <a:endParaRPr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5593298" y="29740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进度</a:t>
            </a:r>
            <a:endParaRPr lang="zh-CN" altLang="en-US" sz="3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634361" y="1145219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5634361" y="3683083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31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02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27190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Ctpn</a:t>
            </a:r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选出文字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407" l="9995" r="8995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821" y="2380855"/>
            <a:ext cx="6259623" cy="35192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53" y="2689412"/>
            <a:ext cx="4612338" cy="290456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918856" y="3629468"/>
            <a:ext cx="998925" cy="102197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56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88132" y="2290439"/>
            <a:ext cx="1615736" cy="559293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 smtClean="0"/>
              <a:t>PART.04</a:t>
            </a:r>
            <a:endParaRPr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5593298" y="29740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</a:t>
            </a:r>
            <a:endParaRPr lang="zh-CN" altLang="en-US" sz="3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634361" y="1145219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5634361" y="3683083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65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04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26732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OCR</a:t>
            </a:r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精度不够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6556820" y="2894584"/>
            <a:ext cx="69002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姓名 杨庆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龙</a:t>
            </a:r>
            <a:endParaRPr lang="en-US" altLang="zh-CN" sz="2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信息科学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技术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学院</a:t>
            </a:r>
            <a:endParaRPr lang="en-US" altLang="zh-CN" sz="2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本科生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发证日镳 </a:t>
            </a:r>
            <a:r>
              <a:rPr lang="en-US" altLang="zh-CN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年疆鲷 </a:t>
            </a:r>
            <a:r>
              <a:rPr lang="en-US" altLang="zh-CN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5^ 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 </a:t>
            </a:r>
            <a:endParaRPr lang="en-US" altLang="zh-CN" sz="2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证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兽</a:t>
            </a:r>
            <a:r>
              <a:rPr lang="en-US" altLang="zh-CN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= 1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霜伽</a:t>
            </a:r>
            <a:r>
              <a:rPr lang="en-US" altLang="zh-CN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蹲 </a:t>
            </a:r>
            <a:endParaRPr lang="zh-CN" altLang="en-US" sz="2400" dirty="0" smtClean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42" y="2228370"/>
            <a:ext cx="4612338" cy="290456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164745" y="3168426"/>
            <a:ext cx="998925" cy="102197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25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04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22926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Qt</a:t>
            </a:r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移植出错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06867" y="-89337"/>
            <a:ext cx="4462763" cy="79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1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411765" y="1700930"/>
            <a:ext cx="71198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Q&amp;A</a:t>
            </a:r>
            <a:endParaRPr lang="zh-CN" altLang="en-US" sz="13800" dirty="0">
              <a:solidFill>
                <a:schemeClr val="tx1">
                  <a:lumMod val="75000"/>
                  <a:lumOff val="25000"/>
                </a:schemeClr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277704" y="3655311"/>
            <a:ext cx="53880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latin typeface="Kozuka Gothic Pr6N EL" panose="020B0200000000000000" pitchFamily="34" charset="-128"/>
                <a:ea typeface="Kozuka Gothic Pr6N EL" panose="020B0200000000000000" pitchFamily="34" charset="-128"/>
              </a:rPr>
              <a:t>And thank you for your snoozing</a:t>
            </a:r>
            <a:endParaRPr lang="zh-CN" altLang="en-US" sz="2800" dirty="0"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396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4165043" y="2153958"/>
            <a:ext cx="3204839" cy="0"/>
          </a:xfrm>
          <a:prstGeom prst="line">
            <a:avLst/>
          </a:prstGeom>
          <a:ln w="158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3085421" y="2868371"/>
            <a:ext cx="800219" cy="1035516"/>
            <a:chOff x="8855906" y="2057054"/>
            <a:chExt cx="800219" cy="1035516"/>
          </a:xfrm>
        </p:grpSpPr>
        <p:sp>
          <p:nvSpPr>
            <p:cNvPr id="10" name="文本框 9"/>
            <p:cNvSpPr txBox="1"/>
            <p:nvPr/>
          </p:nvSpPr>
          <p:spPr>
            <a:xfrm>
              <a:off x="8970521" y="2057054"/>
              <a:ext cx="5709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01</a:t>
              </a:r>
              <a:endPara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855906" y="2630905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调研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40468" y="2868371"/>
            <a:ext cx="800219" cy="1019110"/>
            <a:chOff x="8891878" y="3220643"/>
            <a:chExt cx="800219" cy="1019110"/>
          </a:xfrm>
        </p:grpSpPr>
        <p:sp>
          <p:nvSpPr>
            <p:cNvPr id="12" name="文本框 11"/>
            <p:cNvSpPr txBox="1"/>
            <p:nvPr/>
          </p:nvSpPr>
          <p:spPr>
            <a:xfrm>
              <a:off x="8970521" y="3220643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02</a:t>
              </a:r>
              <a:endPara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891878" y="3778088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构思</a:t>
              </a:r>
              <a:endPara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297204" y="1874312"/>
            <a:ext cx="1615736" cy="559293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dirty="0" smtClean="0"/>
              <a:t>目录</a:t>
            </a:r>
            <a:endParaRPr lang="zh-CN" altLang="en-US" sz="2800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-1285783" y="2155522"/>
            <a:ext cx="3204839" cy="0"/>
          </a:xfrm>
          <a:prstGeom prst="line">
            <a:avLst/>
          </a:prstGeom>
          <a:ln w="158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6827388" y="2868371"/>
            <a:ext cx="800219" cy="1027858"/>
            <a:chOff x="9127614" y="3220643"/>
            <a:chExt cx="800219" cy="1027858"/>
          </a:xfrm>
        </p:grpSpPr>
        <p:sp>
          <p:nvSpPr>
            <p:cNvPr id="22" name="文本框 21"/>
            <p:cNvSpPr txBox="1"/>
            <p:nvPr/>
          </p:nvSpPr>
          <p:spPr>
            <a:xfrm>
              <a:off x="9207765" y="3220643"/>
              <a:ext cx="6399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</a:t>
              </a:r>
              <a:endPara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127614" y="378683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进度</a:t>
              </a:r>
              <a:endPara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633103" y="2868371"/>
            <a:ext cx="800219" cy="1036281"/>
            <a:chOff x="8890371" y="3220643"/>
            <a:chExt cx="800219" cy="1036281"/>
          </a:xfrm>
        </p:grpSpPr>
        <p:sp>
          <p:nvSpPr>
            <p:cNvPr id="25" name="文本框 24"/>
            <p:cNvSpPr txBox="1"/>
            <p:nvPr/>
          </p:nvSpPr>
          <p:spPr>
            <a:xfrm>
              <a:off x="8966513" y="3220643"/>
              <a:ext cx="64793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</a:t>
              </a:r>
              <a:endPara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890371" y="3795259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问题</a:t>
              </a:r>
              <a:endPara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2297204" y="4800978"/>
            <a:ext cx="9998369" cy="0"/>
          </a:xfrm>
          <a:prstGeom prst="line">
            <a:avLst/>
          </a:prstGeom>
          <a:ln w="158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02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88132" y="2290439"/>
            <a:ext cx="1615736" cy="559293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 smtClean="0"/>
              <a:t>PART.01</a:t>
            </a:r>
            <a:endParaRPr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5593298" y="29740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调研</a:t>
            </a:r>
            <a:endParaRPr lang="zh-CN" altLang="en-US" sz="3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634361" y="1145219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5634361" y="3683083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52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00</a:t>
            </a:r>
            <a:endParaRPr lang="zh-CN" altLang="en-US" sz="24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57779" y="279708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调研</a:t>
            </a:r>
            <a:endParaRPr lang="en-US" altLang="zh-CN" dirty="0" smtClean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校园内：丢失校园卡、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zh-CN" altLang="en-US" sz="2400" dirty="0"/>
              <a:t>身份证、录音笔、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zh-CN" altLang="en-US" sz="2400" dirty="0"/>
              <a:t>电脑、钱包、钥匙、</a:t>
            </a:r>
            <a:r>
              <a:rPr lang="en-US" altLang="zh-CN" sz="2400" dirty="0"/>
              <a:t>……</a:t>
            </a:r>
            <a:br>
              <a:rPr lang="en-US" altLang="zh-CN" sz="2400" dirty="0"/>
            </a:b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校园外：大量无主遗失物</a:t>
            </a:r>
            <a:endParaRPr lang="en-US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" t="509" r="22367" b="5139"/>
          <a:stretch/>
        </p:blipFill>
        <p:spPr>
          <a:xfrm>
            <a:off x="5142156" y="2277336"/>
            <a:ext cx="6744999" cy="441715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" t="-158" r="35951"/>
          <a:stretch/>
        </p:blipFill>
        <p:spPr>
          <a:xfrm>
            <a:off x="5142155" y="1272497"/>
            <a:ext cx="6744999" cy="5430716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8229600" y="4279768"/>
            <a:ext cx="3516198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8011614" y="4455318"/>
            <a:ext cx="3100082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73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00</a:t>
            </a:r>
            <a:endParaRPr lang="zh-CN" altLang="en-US" sz="24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57779" y="279708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调研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现有在线失物招领系统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北京市公安局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首都国际机场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北京地铁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en-US" altLang="zh-CN" sz="2400" dirty="0" smtClean="0"/>
              <a:t>……</a:t>
            </a:r>
            <a:br>
              <a:rPr lang="en-US" altLang="zh-CN" sz="2400" dirty="0" smtClean="0"/>
            </a:b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都是文字信息，描述不细致，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没有特征信息，失主确认难度大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endParaRPr lang="en-US" altLang="zh-CN" sz="2400" dirty="0" smtClean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1" t="-228" r="21329" b="12065"/>
          <a:stretch/>
        </p:blipFill>
        <p:spPr>
          <a:xfrm>
            <a:off x="5628212" y="444453"/>
            <a:ext cx="4336254" cy="342304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6" t="152" r="20902"/>
          <a:stretch/>
        </p:blipFill>
        <p:spPr>
          <a:xfrm>
            <a:off x="6653047" y="1520692"/>
            <a:ext cx="4230399" cy="382991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8" t="754" r="23609" b="151"/>
          <a:stretch/>
        </p:blipFill>
        <p:spPr>
          <a:xfrm>
            <a:off x="7919124" y="2681510"/>
            <a:ext cx="3915524" cy="374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1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00</a:t>
            </a:r>
            <a:endParaRPr lang="zh-CN" altLang="en-US" sz="24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57779" y="279708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调研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失物招领信息发布网站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zh-CN" altLang="en-US" sz="2400" dirty="0"/>
              <a:t>信息杂乱，范围太广，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zh-CN" altLang="en-US" sz="2400" dirty="0"/>
              <a:t>描述不准确</a:t>
            </a: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4" t="-387" r="18068"/>
          <a:stretch/>
        </p:blipFill>
        <p:spPr>
          <a:xfrm>
            <a:off x="4830469" y="403383"/>
            <a:ext cx="5623036" cy="453740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7" t="-550" r="20557" b="-1"/>
          <a:stretch/>
        </p:blipFill>
        <p:spPr>
          <a:xfrm>
            <a:off x="5982858" y="1825625"/>
            <a:ext cx="5370942" cy="473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8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00</a:t>
            </a:r>
            <a:endParaRPr lang="zh-CN" altLang="en-US" sz="2400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57779" y="279708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调研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智能寻物</a:t>
            </a:r>
            <a:r>
              <a:rPr lang="zh-CN" altLang="en-US" sz="2400" dirty="0" smtClean="0"/>
              <a:t>设备</a:t>
            </a: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en-US" altLang="zh-CN" sz="2400" dirty="0"/>
              <a:t>Tile</a:t>
            </a:r>
            <a:r>
              <a:rPr lang="zh-CN" altLang="en-US" sz="2400" dirty="0"/>
              <a:t>，</a:t>
            </a:r>
            <a:r>
              <a:rPr lang="en-US" altLang="zh-CN" sz="2400" dirty="0"/>
              <a:t>Pally</a:t>
            </a:r>
            <a:r>
              <a:rPr lang="zh-CN" altLang="en-US" sz="2400" dirty="0" smtClean="0"/>
              <a:t>，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en-US" altLang="zh-CN" sz="2400" dirty="0" smtClean="0"/>
              <a:t>nut</a:t>
            </a:r>
            <a:r>
              <a:rPr lang="zh-CN" altLang="en-US" sz="2400" dirty="0"/>
              <a:t>，</a:t>
            </a:r>
            <a:r>
              <a:rPr lang="en-US" altLang="zh-CN" sz="2400" dirty="0"/>
              <a:t> ……</a:t>
            </a:r>
            <a:br>
              <a:rPr lang="en-US" altLang="zh-CN" sz="2400" dirty="0"/>
            </a:br>
            <a:r>
              <a:rPr lang="en-US" altLang="zh-CN" sz="2400" dirty="0"/>
              <a:t/>
            </a:r>
            <a:br>
              <a:rPr lang="en-US" altLang="zh-CN" sz="2400" dirty="0"/>
            </a:br>
            <a:r>
              <a:rPr lang="zh-CN" altLang="en-US" sz="2400" dirty="0"/>
              <a:t>需要提前贴、挂在遗失物上</a:t>
            </a:r>
            <a:r>
              <a:rPr lang="zh-CN" altLang="en-US" sz="2400" dirty="0" smtClean="0"/>
              <a:t>；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蓝</a:t>
            </a:r>
            <a:r>
              <a:rPr lang="zh-CN" altLang="en-US" sz="2400" dirty="0"/>
              <a:t>牙作用域有限</a:t>
            </a:r>
            <a:r>
              <a:rPr lang="zh-CN" altLang="en-US" sz="2400" dirty="0" smtClean="0"/>
              <a:t>；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要</a:t>
            </a:r>
            <a:r>
              <a:rPr lang="zh-CN" altLang="en-US" sz="2400" dirty="0"/>
              <a:t>使用配套</a:t>
            </a:r>
            <a:r>
              <a:rPr lang="en-US" altLang="zh-CN" sz="2400" dirty="0"/>
              <a:t>APP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72" t="705" r="42759"/>
          <a:stretch/>
        </p:blipFill>
        <p:spPr>
          <a:xfrm>
            <a:off x="6247959" y="290766"/>
            <a:ext cx="3909849" cy="622956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7" t="-3818" r="37069" b="1"/>
          <a:stretch/>
        </p:blipFill>
        <p:spPr>
          <a:xfrm>
            <a:off x="5609455" y="63980"/>
            <a:ext cx="5696608" cy="651334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9" t="34" r="20173" b="1"/>
          <a:stretch/>
        </p:blipFill>
        <p:spPr>
          <a:xfrm>
            <a:off x="5386487" y="1128205"/>
            <a:ext cx="6416629" cy="547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288132" y="2290439"/>
            <a:ext cx="1615736" cy="559293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800" dirty="0" smtClean="0"/>
              <a:t>PART.02</a:t>
            </a:r>
            <a:endParaRPr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5593298" y="29740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设想</a:t>
            </a: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5634361" y="1145219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5634361" y="3683083"/>
            <a:ext cx="923278" cy="1020932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33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843379" y="488272"/>
            <a:ext cx="727969" cy="727969"/>
          </a:xfrm>
          <a:prstGeom prst="ellipse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 smtClean="0"/>
              <a:t>02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1757779" y="6314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产品构思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01336" y="1384916"/>
            <a:ext cx="46075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870" b="93739" l="66333" r="93667"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748" t="70364" r="3220" b="3529"/>
          <a:stretch/>
        </p:blipFill>
        <p:spPr>
          <a:xfrm>
            <a:off x="1038314" y="2084112"/>
            <a:ext cx="2975926" cy="239927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438" b="79115" l="16618" r="77224">
                        <a14:foregroundMark x1="46237" y1="67773" x2="46237" y2="67773"/>
                        <a14:foregroundMark x1="51711" y1="52420" x2="51711" y2="52420"/>
                        <a14:foregroundMark x1="50244" y1="52559" x2="50244" y2="52559"/>
                        <a14:foregroundMark x1="47996" y1="52697" x2="47996" y2="52697"/>
                        <a14:foregroundMark x1="48094" y1="54219" x2="48094" y2="54219"/>
                        <a14:foregroundMark x1="48094" y1="55602" x2="48094" y2="55602"/>
                        <a14:foregroundMark x1="48387" y1="56846" x2="48387" y2="56846"/>
                        <a14:foregroundMark x1="48192" y1="42462" x2="48192" y2="42462"/>
                        <a14:foregroundMark x1="49951" y1="42462" x2="49951" y2="42462"/>
                        <a14:foregroundMark x1="52395" y1="41355" x2="52395" y2="41355"/>
                        <a14:foregroundMark x1="52102" y1="44260" x2="52102" y2="44260"/>
                        <a14:foregroundMark x1="51124" y1="45367" x2="51124" y2="45367"/>
                        <a14:foregroundMark x1="50831" y1="47026" x2="50831" y2="47026"/>
                        <a14:foregroundMark x1="49462" y1="55740" x2="49462" y2="55740"/>
                        <a14:foregroundMark x1="52297" y1="55878" x2="52297" y2="55878"/>
                        <a14:foregroundMark x1="52297" y1="31259" x2="52297" y2="31259"/>
                        <a14:foregroundMark x1="49756" y1="32365" x2="49756" y2="32365"/>
                        <a14:foregroundMark x1="48387" y1="32365" x2="48387" y2="32365"/>
                        <a14:foregroundMark x1="50538" y1="33887" x2="50538" y2="33887"/>
                        <a14:foregroundMark x1="50342" y1="35408" x2="50342" y2="35408"/>
                        <a14:foregroundMark x1="50342" y1="36653" x2="50342" y2="366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920" y="1487167"/>
            <a:ext cx="5084106" cy="35931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3945" l="9961" r="8994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480" y="1362237"/>
            <a:ext cx="3121152" cy="3121152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283234" y="459780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智能储物柜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5418087" y="462048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服务器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447522" y="4620487"/>
            <a:ext cx="2275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微信小程序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231938" y="5317863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申报和储存失物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5098320" y="5317863"/>
            <a:ext cx="2055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储存失物信息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8637393" y="533581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失主搜索失物</a:t>
            </a:r>
          </a:p>
        </p:txBody>
      </p:sp>
    </p:spTree>
    <p:extLst>
      <p:ext uri="{BB962C8B-B14F-4D97-AF65-F5344CB8AC3E}">
        <p14:creationId xmlns:p14="http://schemas.microsoft.com/office/powerpoint/2010/main" val="256837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6526B"/>
      </a:accent1>
      <a:accent2>
        <a:srgbClr val="D17869"/>
      </a:accent2>
      <a:accent3>
        <a:srgbClr val="8496B0"/>
      </a:accent3>
      <a:accent4>
        <a:srgbClr val="EBAD60"/>
      </a:accent4>
      <a:accent5>
        <a:srgbClr val="F5CF66"/>
      </a:accent5>
      <a:accent6>
        <a:srgbClr val="8BAB8D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dk1">
            <a:alpha val="4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3200" dirty="0" smtClean="0">
            <a:latin typeface="微软雅黑 Light" panose="020B0502040204020203" pitchFamily="34" charset="-122"/>
            <a:ea typeface="微软雅黑 Light" panose="020B0502040204020203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190</Words>
  <Application>Microsoft Office PowerPoint</Application>
  <PresentationFormat>宽屏</PresentationFormat>
  <Paragraphs>75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Kozuka Gothic Pr6N EL</vt:lpstr>
      <vt:lpstr>等线</vt:lpstr>
      <vt:lpstr>等线 Light</vt:lpstr>
      <vt:lpstr>微软雅黑 Light</vt:lpstr>
      <vt:lpstr>Arial</vt:lpstr>
      <vt:lpstr>Office 主题​​</vt:lpstr>
      <vt:lpstr>PowerPoint 演示文稿</vt:lpstr>
      <vt:lpstr>PowerPoint 演示文稿</vt:lpstr>
      <vt:lpstr>PowerPoint 演示文稿</vt:lpstr>
      <vt:lpstr>调研</vt:lpstr>
      <vt:lpstr>调研</vt:lpstr>
      <vt:lpstr>调研</vt:lpstr>
      <vt:lpstr>调研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PKU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Qinglong Yang</dc:creator>
  <cp:lastModifiedBy>Yang Qinglong</cp:lastModifiedBy>
  <cp:revision>248</cp:revision>
  <dcterms:created xsi:type="dcterms:W3CDTF">2017-03-08T05:01:10Z</dcterms:created>
  <dcterms:modified xsi:type="dcterms:W3CDTF">2018-04-21T05:27:06Z</dcterms:modified>
</cp:coreProperties>
</file>

<file path=docProps/thumbnail.jpeg>
</file>